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1260" r:id="rId2"/>
    <p:sldId id="295" r:id="rId3"/>
    <p:sldId id="1261" r:id="rId4"/>
    <p:sldId id="1220" r:id="rId5"/>
    <p:sldId id="1262" r:id="rId6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5DC2A6"/>
    <a:srgbClr val="F9AC5F"/>
    <a:srgbClr val="EF5D72"/>
    <a:srgbClr val="F4F9F7"/>
    <a:srgbClr val="EF5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3"/>
    <p:restoredTop sz="89524"/>
  </p:normalViewPr>
  <p:slideViewPr>
    <p:cSldViewPr snapToGrid="0" snapToObjects="1">
      <p:cViewPr varScale="1">
        <p:scale>
          <a:sx n="96" d="100"/>
          <a:sy n="96" d="100"/>
        </p:scale>
        <p:origin x="691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notesViewPr>
    <p:cSldViewPr snapToGrid="0" snapToObjects="1" showGuides="1">
      <p:cViewPr varScale="1">
        <p:scale>
          <a:sx n="148" d="100"/>
          <a:sy n="148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F1A254-3FDC-AD47-A8C8-2DC71DC6AD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CF4B6-AD8E-3740-8FFF-89ABEEA7FA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17AEE-1339-9244-A924-270A5C6CEC7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4A47F-FE32-4145-88FB-C964389D4D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8F7A7-E5E8-CB47-B472-66D66E8725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4A344-2FFB-DA49-9F46-DDE10945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5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DE137-EA33-5F4F-931D-A7E178E4B9C6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59883-BCFA-FA41-A9E9-732818B0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0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9883-BCFA-FA41-A9E9-732818B015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34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59883-BCFA-FA41-A9E9-732818B015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537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9883-BCFA-FA41-A9E9-732818B015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6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5DD44D-89BD-4051-9955-4CFA226C3B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5957" y="3972024"/>
            <a:ext cx="1857229" cy="936471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806FE8C-F0A9-4137-818B-103F062111BB}"/>
              </a:ext>
            </a:extLst>
          </p:cNvPr>
          <p:cNvSpPr/>
          <p:nvPr userDrawn="1"/>
        </p:nvSpPr>
        <p:spPr>
          <a:xfrm>
            <a:off x="-1929809" y="-6698484"/>
            <a:ext cx="10737852" cy="10780495"/>
          </a:xfrm>
          <a:prstGeom prst="ellipse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355" y="2090485"/>
            <a:ext cx="5245125" cy="936471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000" b="1" baseline="3000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4A5707-5716-E34C-9715-D01CD182D0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32734" y="4159147"/>
            <a:ext cx="2848527" cy="817894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4D7E5CCA-C7A0-485E-8CC4-FF72A5476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56" y="816790"/>
            <a:ext cx="5245124" cy="1265099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924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6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2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5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53" y="1178492"/>
            <a:ext cx="8402581" cy="3128262"/>
          </a:xfrm>
        </p:spPr>
        <p:txBody>
          <a:bodyPr/>
          <a:lstStyle>
            <a:lvl1pPr marL="0" indent="0" algn="l">
              <a:buNone/>
              <a:defRPr sz="1800">
                <a:latin typeface="Source Sans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5053" y="4772102"/>
            <a:ext cx="2057400" cy="273844"/>
          </a:xfrm>
        </p:spPr>
        <p:txBody>
          <a:bodyPr/>
          <a:lstStyle>
            <a:lvl1pPr algn="l">
              <a:defRPr sz="900" b="0" i="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C7FF0-2C77-214F-87D2-8127E29E1DAB}"/>
              </a:ext>
            </a:extLst>
          </p:cNvPr>
          <p:cNvSpPr/>
          <p:nvPr userDrawn="1"/>
        </p:nvSpPr>
        <p:spPr>
          <a:xfrm>
            <a:off x="0" y="0"/>
            <a:ext cx="9144000" cy="971195"/>
          </a:xfrm>
          <a:prstGeom prst="rect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anose="02000000000000000000" pitchFamily="2" charset="0"/>
              <a:cs typeface="Poppins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53" y="303195"/>
            <a:ext cx="8402581" cy="372943"/>
          </a:xfrm>
        </p:spPr>
        <p:txBody>
          <a:bodyPr anchor="t" anchorCtr="0">
            <a:noAutofit/>
          </a:bodyPr>
          <a:lstStyle>
            <a:lvl1pPr algn="l">
              <a:defRPr sz="24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45DFBD-6248-4D4C-9074-5077F4A07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79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3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9219A680-BC77-4A31-A56B-91AAC0684241}"/>
              </a:ext>
            </a:extLst>
          </p:cNvPr>
          <p:cNvSpPr/>
          <p:nvPr userDrawn="1"/>
        </p:nvSpPr>
        <p:spPr>
          <a:xfrm>
            <a:off x="7192851" y="1456313"/>
            <a:ext cx="1793651" cy="1793651"/>
          </a:xfrm>
          <a:prstGeom prst="ellipse">
            <a:avLst/>
          </a:prstGeom>
          <a:solidFill>
            <a:srgbClr val="F9A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A74DAF-FEA2-42EA-8B76-342982BBF21B}"/>
              </a:ext>
            </a:extLst>
          </p:cNvPr>
          <p:cNvSpPr/>
          <p:nvPr userDrawn="1"/>
        </p:nvSpPr>
        <p:spPr>
          <a:xfrm>
            <a:off x="355052" y="2647195"/>
            <a:ext cx="1518823" cy="151882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937478E-29DB-4341-BCA6-0C2FBDE446E7}"/>
              </a:ext>
            </a:extLst>
          </p:cNvPr>
          <p:cNvSpPr/>
          <p:nvPr userDrawn="1"/>
        </p:nvSpPr>
        <p:spPr>
          <a:xfrm>
            <a:off x="1519707" y="1208454"/>
            <a:ext cx="6111025" cy="3402387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60" y="1712890"/>
            <a:ext cx="4987680" cy="188675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545454"/>
                </a:solidFill>
                <a:latin typeface="Source Sans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5053" y="4772102"/>
            <a:ext cx="2057400" cy="273844"/>
          </a:xfrm>
        </p:spPr>
        <p:txBody>
          <a:bodyPr/>
          <a:lstStyle>
            <a:lvl1pPr algn="l">
              <a:defRPr sz="900" b="0" i="0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C7FF0-2C77-214F-87D2-8127E29E1DAB}"/>
              </a:ext>
            </a:extLst>
          </p:cNvPr>
          <p:cNvSpPr/>
          <p:nvPr userDrawn="1"/>
        </p:nvSpPr>
        <p:spPr>
          <a:xfrm>
            <a:off x="0" y="0"/>
            <a:ext cx="9144000" cy="971195"/>
          </a:xfrm>
          <a:prstGeom prst="rect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anose="02000000000000000000" pitchFamily="2" charset="0"/>
              <a:cs typeface="Poppins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53" y="303195"/>
            <a:ext cx="8402581" cy="372943"/>
          </a:xfrm>
        </p:spPr>
        <p:txBody>
          <a:bodyPr anchor="t" anchorCtr="0">
            <a:noAutofit/>
          </a:bodyPr>
          <a:lstStyle>
            <a:lvl1pPr algn="l">
              <a:defRPr sz="24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45DFBD-6248-4D4C-9074-5077F4A07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40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3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E2CDA02-DCA1-4CF3-88F8-F174E5DA7DE6}"/>
              </a:ext>
            </a:extLst>
          </p:cNvPr>
          <p:cNvGrpSpPr/>
          <p:nvPr userDrawn="1"/>
        </p:nvGrpSpPr>
        <p:grpSpPr>
          <a:xfrm>
            <a:off x="2212620" y="266345"/>
            <a:ext cx="4297719" cy="4793928"/>
            <a:chOff x="727699" y="1358438"/>
            <a:chExt cx="2781940" cy="3103139"/>
          </a:xfrm>
          <a:solidFill>
            <a:srgbClr val="EF5D72"/>
          </a:solidFill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DF24D8D-DE40-46B2-AF0C-24F977D66654}"/>
                </a:ext>
              </a:extLst>
            </p:cNvPr>
            <p:cNvSpPr/>
            <p:nvPr/>
          </p:nvSpPr>
          <p:spPr>
            <a:xfrm rot="8295840">
              <a:off x="2446293" y="3760864"/>
              <a:ext cx="434939" cy="70071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8EA96FC-4739-4DB5-A134-4076CAD2F086}"/>
                </a:ext>
              </a:extLst>
            </p:cNvPr>
            <p:cNvSpPr/>
            <p:nvPr/>
          </p:nvSpPr>
          <p:spPr>
            <a:xfrm>
              <a:off x="727699" y="1358438"/>
              <a:ext cx="2781940" cy="27819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129" y="1574397"/>
            <a:ext cx="3314700" cy="1994705"/>
          </a:xfrm>
        </p:spPr>
        <p:txBody>
          <a:bodyPr anchor="ctr" anchorCtr="0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3ED12-03BE-394E-B770-7A8A0E58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63" y="4767263"/>
            <a:ext cx="2057400" cy="273844"/>
          </a:xfrm>
        </p:spPr>
        <p:txBody>
          <a:bodyPr/>
          <a:lstStyle>
            <a:lvl1pPr algn="l">
              <a:defRPr sz="900" b="0" i="0">
                <a:latin typeface="Nunito Sans" pitchFamily="2" charset="77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9D43A4-1B92-B049-B036-37F2CDC5D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3146" y="4313446"/>
            <a:ext cx="2057400" cy="59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5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88" y="261789"/>
            <a:ext cx="8296409" cy="402294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3FE0D3-9598-40B7-92A9-07F2EFF7E9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3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6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3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2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1" r:id="rId2"/>
    <p:sldLayoutId id="2147483683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player.vimeo.com/video/675443903?h=e239e99b00&amp;app_id=12296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friends.co.uk/clientresources/?item=1387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10402DC-4B10-476E-85BB-7E70DAD8B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Caring people know caring people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D5365B-3CD8-45FB-83B7-444BCBB1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Care Friends for managers</a:t>
            </a:r>
            <a:endParaRPr lang="en-GB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8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A91E-64B8-214E-8D16-FC09AB84A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726" y="156509"/>
            <a:ext cx="8738548" cy="636348"/>
          </a:xfrm>
        </p:spPr>
        <p:txBody>
          <a:bodyPr>
            <a:normAutofit/>
          </a:bodyPr>
          <a:lstStyle/>
          <a:p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Why use an app for employee referrals?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D89BAC-D7BA-834E-92CB-17CDDE795002}"/>
              </a:ext>
            </a:extLst>
          </p:cNvPr>
          <p:cNvSpPr txBox="1"/>
          <p:nvPr/>
        </p:nvSpPr>
        <p:spPr>
          <a:xfrm>
            <a:off x="2941394" y="1574844"/>
            <a:ext cx="57857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Poppins" panose="00000500000000000000" pitchFamily="2" charset="0"/>
                <a:cs typeface="Poppins" panose="00000500000000000000" pitchFamily="2" charset="0"/>
              </a:rPr>
              <a:t>Maximises the </a:t>
            </a:r>
            <a:r>
              <a:rPr lang="en-GB" sz="2200" b="1" dirty="0">
                <a:latin typeface="Poppins" panose="00000500000000000000" pitchFamily="2" charset="0"/>
                <a:cs typeface="Poppins" panose="00000500000000000000" pitchFamily="2" charset="0"/>
              </a:rPr>
              <a:t>number of referrals </a:t>
            </a:r>
            <a:r>
              <a:rPr lang="en-GB" sz="2200" dirty="0">
                <a:latin typeface="Poppins" panose="00000500000000000000" pitchFamily="2" charset="0"/>
                <a:cs typeface="Poppins" panose="00000500000000000000" pitchFamily="2" charset="0"/>
              </a:rPr>
              <a:t>you 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Poppins" panose="00000500000000000000" pitchFamily="2" charset="0"/>
                <a:cs typeface="Poppins" panose="00000500000000000000" pitchFamily="2" charset="0"/>
              </a:rPr>
              <a:t>Makes it </a:t>
            </a:r>
            <a:r>
              <a:rPr lang="en-GB" sz="2200" b="1" dirty="0">
                <a:latin typeface="Poppins" panose="00000500000000000000" pitchFamily="2" charset="0"/>
                <a:cs typeface="Poppins" panose="00000500000000000000" pitchFamily="2" charset="0"/>
              </a:rPr>
              <a:t>fun and engaging </a:t>
            </a:r>
            <a:r>
              <a:rPr lang="en-GB" sz="2200" dirty="0">
                <a:latin typeface="Poppins" panose="00000500000000000000" pitchFamily="2" charset="0"/>
                <a:cs typeface="Poppins" panose="00000500000000000000" pitchFamily="2" charset="0"/>
              </a:rPr>
              <a:t>for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Poppins" panose="00000500000000000000" pitchFamily="2" charset="0"/>
                <a:cs typeface="Poppins" panose="00000500000000000000" pitchFamily="2" charset="0"/>
              </a:rPr>
              <a:t>Makes </a:t>
            </a:r>
            <a:r>
              <a:rPr lang="en-GB" sz="2200" b="1" dirty="0">
                <a:latin typeface="Poppins" panose="00000500000000000000" pitchFamily="2" charset="0"/>
                <a:cs typeface="Poppins" panose="00000500000000000000" pitchFamily="2" charset="0"/>
              </a:rPr>
              <a:t>admin simple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>
                <a:latin typeface="Poppins" panose="00000500000000000000" pitchFamily="2" charset="0"/>
                <a:cs typeface="Poppins" panose="00000500000000000000" pitchFamily="2" charset="0"/>
              </a:rPr>
              <a:t>Avoids overlooked payments </a:t>
            </a:r>
            <a:r>
              <a:rPr lang="en-GB" sz="2200" dirty="0">
                <a:latin typeface="Poppins" panose="00000500000000000000" pitchFamily="2" charset="0"/>
                <a:cs typeface="Poppins" panose="00000500000000000000" pitchFamily="2" charset="0"/>
              </a:rPr>
              <a:t>and hassle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Poppins" panose="00000500000000000000" pitchFamily="2" charset="0"/>
                <a:cs typeface="Poppins" panose="00000500000000000000" pitchFamily="2" charset="0"/>
              </a:rPr>
              <a:t>Allows you to </a:t>
            </a:r>
            <a:r>
              <a:rPr lang="en-GB" sz="2200" b="1" dirty="0">
                <a:latin typeface="Poppins" panose="00000500000000000000" pitchFamily="2" charset="0"/>
                <a:cs typeface="Poppins" panose="00000500000000000000" pitchFamily="2" charset="0"/>
              </a:rPr>
              <a:t>pay bonus points </a:t>
            </a:r>
            <a:r>
              <a:rPr lang="en-GB" sz="2200" dirty="0">
                <a:latin typeface="Poppins" panose="00000500000000000000" pitchFamily="2" charset="0"/>
                <a:cs typeface="Poppins" panose="00000500000000000000" pitchFamily="2" charset="0"/>
              </a:rPr>
              <a:t>as a thank you or well done</a:t>
            </a:r>
          </a:p>
        </p:txBody>
      </p:sp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B421FEC3-0C69-4998-BF22-82199A6EF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829" y="4409598"/>
            <a:ext cx="2259035" cy="6363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706DAE-2FF9-49F8-BFAE-F9E036C92C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260" y="1006079"/>
            <a:ext cx="1982448" cy="391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0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B3CD4-FC3C-4222-B8EA-91D84DF8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5052" y="4772102"/>
            <a:ext cx="5640231" cy="273844"/>
          </a:xfrm>
        </p:spPr>
        <p:txBody>
          <a:bodyPr/>
          <a:lstStyle/>
          <a:p>
            <a:r>
              <a:rPr lang="en-US" dirty="0"/>
              <a:t>If you have trouble playing the video above, please follow this </a:t>
            </a:r>
            <a:r>
              <a:rPr lang="en-GB" dirty="0"/>
              <a:t>link https://vimeo.com/carefriends/nutshell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B0D551-C1F2-4E52-A03F-E8BF3A8B38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How the app works: an overview</a:t>
            </a:r>
            <a:endParaRPr lang="en-GB" dirty="0"/>
          </a:p>
        </p:txBody>
      </p:sp>
      <p:pic>
        <p:nvPicPr>
          <p:cNvPr id="2" name="Online Media 1" title="Care Friends In a Nutshell">
            <a:hlinkClick r:id="" action="ppaction://media"/>
            <a:extLst>
              <a:ext uri="{FF2B5EF4-FFF2-40B4-BE49-F238E27FC236}">
                <a16:creationId xmlns:a16="http://schemas.microsoft.com/office/drawing/2014/main" id="{A003B179-CE6F-4D2A-933F-E0A62271C51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5501" y="1058020"/>
            <a:ext cx="6401683" cy="360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3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A91E-64B8-214E-8D16-FC09AB84A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726" y="259746"/>
            <a:ext cx="8738548" cy="636348"/>
          </a:xfrm>
        </p:spPr>
        <p:txBody>
          <a:bodyPr>
            <a:normAutofit/>
          </a:bodyPr>
          <a:lstStyle/>
          <a:p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What do staff have to do to download the app?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88C2A0-DD68-D74F-9C46-702C7DA277DA}"/>
              </a:ext>
            </a:extLst>
          </p:cNvPr>
          <p:cNvSpPr/>
          <p:nvPr/>
        </p:nvSpPr>
        <p:spPr>
          <a:xfrm>
            <a:off x="364197" y="1160165"/>
            <a:ext cx="24479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1. Go to the App Store or Google Play and download the app to a personal phone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B35814-9011-564C-AE86-C2A6B480AF5D}"/>
              </a:ext>
            </a:extLst>
          </p:cNvPr>
          <p:cNvSpPr/>
          <p:nvPr/>
        </p:nvSpPr>
        <p:spPr>
          <a:xfrm>
            <a:off x="2836064" y="1160165"/>
            <a:ext cx="2672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2. Enter their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 mobile number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23A51F-9337-1544-A202-61A3FD0713E9}"/>
              </a:ext>
            </a:extLst>
          </p:cNvPr>
          <p:cNvSpPr/>
          <p:nvPr/>
        </p:nvSpPr>
        <p:spPr>
          <a:xfrm>
            <a:off x="5668996" y="1164294"/>
            <a:ext cx="31929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3. </a:t>
            </a:r>
            <a:r>
              <a:rPr lang="en-US" sz="1800" dirty="0">
                <a:solidFill>
                  <a:srgbClr val="32323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Enter the security code which they will automatically receive by text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A3CA47C-F66A-3D49-BD5A-EEF33EDE1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313" y="2965479"/>
            <a:ext cx="1510419" cy="11378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14A2B0-7A91-4658-951B-0C9A27EC51F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82"/>
          <a:stretch/>
        </p:blipFill>
        <p:spPr>
          <a:xfrm>
            <a:off x="6676052" y="2155281"/>
            <a:ext cx="1178794" cy="2349475"/>
          </a:xfrm>
          <a:prstGeom prst="rect">
            <a:avLst/>
          </a:prstGeom>
        </p:spPr>
      </p:pic>
      <p:pic>
        <p:nvPicPr>
          <p:cNvPr id="10" name="Picture 9" descr="Logo&#10;&#10;Description automatically generated with low confidence">
            <a:extLst>
              <a:ext uri="{FF2B5EF4-FFF2-40B4-BE49-F238E27FC236}">
                <a16:creationId xmlns:a16="http://schemas.microsoft.com/office/drawing/2014/main" id="{53940F10-68B2-422E-AED7-E89591DC6E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7930" y="4532386"/>
            <a:ext cx="2057400" cy="5795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0D2E22-A005-448B-A45B-FE2D65504BB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2394" t="9477" r="34613" b="7505"/>
          <a:stretch/>
        </p:blipFill>
        <p:spPr>
          <a:xfrm>
            <a:off x="3225955" y="2065283"/>
            <a:ext cx="1480054" cy="264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1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A91E-64B8-214E-8D16-FC09AB84A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726" y="259746"/>
            <a:ext cx="8738548" cy="636348"/>
          </a:xfrm>
        </p:spPr>
        <p:txBody>
          <a:bodyPr>
            <a:normAutofit/>
          </a:bodyPr>
          <a:lstStyle/>
          <a:p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What makes a successful launch?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344FC13-E221-AD4D-AF5F-13C6A71F30E4}"/>
              </a:ext>
            </a:extLst>
          </p:cNvPr>
          <p:cNvSpPr/>
          <p:nvPr/>
        </p:nvSpPr>
        <p:spPr>
          <a:xfrm>
            <a:off x="345989" y="1284869"/>
            <a:ext cx="2854411" cy="3225114"/>
          </a:xfrm>
          <a:prstGeom prst="roundRect">
            <a:avLst>
              <a:gd name="adj" fmla="val 671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88C2A0-DD68-D74F-9C46-702C7DA277DA}"/>
              </a:ext>
            </a:extLst>
          </p:cNvPr>
          <p:cNvSpPr/>
          <p:nvPr/>
        </p:nvSpPr>
        <p:spPr>
          <a:xfrm>
            <a:off x="420988" y="1558598"/>
            <a:ext cx="27794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Target: 80% of staff  downloading the app within 2 weeks of launch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BE26F6-CEC6-174C-AF07-A2849481C7CF}"/>
              </a:ext>
            </a:extLst>
          </p:cNvPr>
          <p:cNvSpPr txBox="1"/>
          <p:nvPr/>
        </p:nvSpPr>
        <p:spPr>
          <a:xfrm>
            <a:off x="3419648" y="1435487"/>
            <a:ext cx="51733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Poppins" panose="00000500000000000000" pitchFamily="2" charset="0"/>
                <a:cs typeface="Poppins" panose="00000500000000000000" pitchFamily="2" charset="0"/>
              </a:rPr>
              <a:t>Success factors: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Local ‘champions’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Manager uses the app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Launch incentive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Celebrate success!</a:t>
            </a:r>
          </a:p>
          <a:p>
            <a:pPr marL="742950" indent="-742950">
              <a:buFont typeface="+mj-lt"/>
              <a:buAutoNum type="arabicPeriod"/>
            </a:pPr>
            <a:endParaRPr lang="en-GB" sz="24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</a:rPr>
              <a:t>Find resources to support you with all of the above </a:t>
            </a:r>
            <a:r>
              <a:rPr lang="en-GB" sz="2000" dirty="0">
                <a:latin typeface="Poppins" panose="00000500000000000000" pitchFamily="2" charset="0"/>
                <a:cs typeface="Poppins" panose="00000500000000000000" pitchFamily="2" charset="0"/>
                <a:hlinkClick r:id="rId3"/>
              </a:rPr>
              <a:t>here</a:t>
            </a:r>
            <a:endParaRPr lang="en-GB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7B35DE-472F-4C6F-A297-C5222E0F3B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3480" y="4509983"/>
            <a:ext cx="2065078" cy="58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9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Care Friends">
      <a:dk1>
        <a:srgbClr val="323232"/>
      </a:dk1>
      <a:lt1>
        <a:srgbClr val="FFFFFF"/>
      </a:lt1>
      <a:dk2>
        <a:srgbClr val="6B6B6B"/>
      </a:dk2>
      <a:lt2>
        <a:srgbClr val="E7E6E6"/>
      </a:lt2>
      <a:accent1>
        <a:srgbClr val="DD4563"/>
      </a:accent1>
      <a:accent2>
        <a:srgbClr val="EE5D71"/>
      </a:accent2>
      <a:accent3>
        <a:srgbClr val="FFC000"/>
      </a:accent3>
      <a:accent4>
        <a:srgbClr val="F7AE5A"/>
      </a:accent4>
      <a:accent5>
        <a:srgbClr val="66BDA3"/>
      </a:accent5>
      <a:accent6>
        <a:srgbClr val="66BDA3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47041</TotalTime>
  <Words>179</Words>
  <Application>Microsoft Office PowerPoint</Application>
  <PresentationFormat>On-screen Show (16:9)</PresentationFormat>
  <Paragraphs>26</Paragraphs>
  <Slides>5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Nunito Sans</vt:lpstr>
      <vt:lpstr>Poppins</vt:lpstr>
      <vt:lpstr>Source Sans Pro</vt:lpstr>
      <vt:lpstr>Office Theme</vt:lpstr>
      <vt:lpstr>Care Friends for managers</vt:lpstr>
      <vt:lpstr>Why use an app for employee referrals?</vt:lpstr>
      <vt:lpstr>How the app works: an overview</vt:lpstr>
      <vt:lpstr>What do staff have to do to download the app?</vt:lpstr>
      <vt:lpstr>What makes a successful launch?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nicola@carefriends.co.uk</cp:lastModifiedBy>
  <cp:revision>341</cp:revision>
  <dcterms:created xsi:type="dcterms:W3CDTF">2019-05-19T09:55:15Z</dcterms:created>
  <dcterms:modified xsi:type="dcterms:W3CDTF">2022-02-22T08:56:01Z</dcterms:modified>
</cp:coreProperties>
</file>