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2" r:id="rId2"/>
    <p:sldId id="267" r:id="rId3"/>
    <p:sldId id="1261" r:id="rId4"/>
    <p:sldId id="1268" r:id="rId5"/>
    <p:sldId id="262" r:id="rId6"/>
    <p:sldId id="1266" r:id="rId7"/>
    <p:sldId id="1269" r:id="rId8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53DC"/>
    <a:srgbClr val="545454"/>
    <a:srgbClr val="5DC2A6"/>
    <a:srgbClr val="F9AC5F"/>
    <a:srgbClr val="EF5D72"/>
    <a:srgbClr val="F4F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83"/>
    <p:restoredTop sz="89524"/>
  </p:normalViewPr>
  <p:slideViewPr>
    <p:cSldViewPr snapToGrid="0" snapToObjects="1">
      <p:cViewPr varScale="1">
        <p:scale>
          <a:sx n="131" d="100"/>
          <a:sy n="131" d="100"/>
        </p:scale>
        <p:origin x="66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notesViewPr>
    <p:cSldViewPr snapToGrid="0" snapToObjects="1" showGuides="1">
      <p:cViewPr varScale="1">
        <p:scale>
          <a:sx n="148" d="100"/>
          <a:sy n="148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F1A254-3FDC-AD47-A8C8-2DC71DC6AD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7CF4B6-AD8E-3740-8FFF-89ABEEA7FA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17AEE-1339-9244-A924-270A5C6CEC7B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F4A47F-FE32-4145-88FB-C964389D4D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D8F7A7-E5E8-CB47-B472-66D66E8725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4A344-2FFB-DA49-9F46-DDE10945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52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DE137-EA33-5F4F-931D-A7E178E4B9C6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59883-BCFA-FA41-A9E9-732818B0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08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59883-BCFA-FA41-A9E9-732818B015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60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59883-BCFA-FA41-A9E9-732818B015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52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806FE8C-F0A9-4137-818B-103F062111BB}"/>
              </a:ext>
            </a:extLst>
          </p:cNvPr>
          <p:cNvSpPr/>
          <p:nvPr userDrawn="1"/>
        </p:nvSpPr>
        <p:spPr>
          <a:xfrm>
            <a:off x="-1929809" y="-6698484"/>
            <a:ext cx="10737852" cy="10780495"/>
          </a:xfrm>
          <a:prstGeom prst="ellipse">
            <a:avLst/>
          </a:prstGeom>
          <a:solidFill>
            <a:srgbClr val="EF5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355" y="2090485"/>
            <a:ext cx="5245125" cy="936471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000" b="1" baseline="30000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4A5707-5716-E34C-9715-D01CD182D0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32734" y="4159147"/>
            <a:ext cx="2848527" cy="817894"/>
          </a:xfrm>
          <a:prstGeom prst="rect">
            <a:avLst/>
          </a:prstGeom>
        </p:spPr>
      </p:pic>
      <p:sp>
        <p:nvSpPr>
          <p:cNvPr id="19" name="Title 18">
            <a:extLst>
              <a:ext uri="{FF2B5EF4-FFF2-40B4-BE49-F238E27FC236}">
                <a16:creationId xmlns:a16="http://schemas.microsoft.com/office/drawing/2014/main" id="{4D7E5CCA-C7A0-485E-8CC4-FF72A5476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356" y="816790"/>
            <a:ext cx="5245124" cy="1265099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924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36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28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5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53" y="1178492"/>
            <a:ext cx="8402581" cy="3128262"/>
          </a:xfrm>
        </p:spPr>
        <p:txBody>
          <a:bodyPr/>
          <a:lstStyle>
            <a:lvl1pPr marL="0" indent="0" algn="l">
              <a:buNone/>
              <a:defRPr sz="1800">
                <a:latin typeface="Source Sans Pro" panose="020B0503030403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5053" y="4772102"/>
            <a:ext cx="2057400" cy="273844"/>
          </a:xfrm>
        </p:spPr>
        <p:txBody>
          <a:bodyPr/>
          <a:lstStyle>
            <a:lvl1pPr algn="l">
              <a:defRPr sz="900" b="0" i="0">
                <a:solidFill>
                  <a:schemeClr val="tx1"/>
                </a:solidFill>
                <a:latin typeface="Source Sans Pro" panose="020B0503030403020204" pitchFamily="34" charset="0"/>
              </a:defRPr>
            </a:lvl1pPr>
          </a:lstStyle>
          <a:p>
            <a:fld id="{F7F84B00-A222-0F41-BC9A-1FD505BAAC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8C7FF0-2C77-214F-87D2-8127E29E1DAB}"/>
              </a:ext>
            </a:extLst>
          </p:cNvPr>
          <p:cNvSpPr/>
          <p:nvPr userDrawn="1"/>
        </p:nvSpPr>
        <p:spPr>
          <a:xfrm>
            <a:off x="0" y="0"/>
            <a:ext cx="9144000" cy="971195"/>
          </a:xfrm>
          <a:prstGeom prst="rect">
            <a:avLst/>
          </a:prstGeom>
          <a:solidFill>
            <a:srgbClr val="EF5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anose="02000000000000000000" pitchFamily="2" charset="0"/>
              <a:cs typeface="Poppins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53" y="303195"/>
            <a:ext cx="8402581" cy="372943"/>
          </a:xfrm>
        </p:spPr>
        <p:txBody>
          <a:bodyPr anchor="t" anchorCtr="0">
            <a:noAutofit/>
          </a:bodyPr>
          <a:lstStyle>
            <a:lvl1pPr algn="l">
              <a:defRPr sz="2400" b="1" i="0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45DFBD-6248-4D4C-9074-5077F4A07D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31635" y="4602785"/>
            <a:ext cx="1543424" cy="44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4797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3" userDrawn="1">
          <p15:clr>
            <a:srgbClr val="FBAE40"/>
          </p15:clr>
        </p15:guide>
        <p15:guide id="2" pos="36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9219A680-BC77-4A31-A56B-91AAC0684241}"/>
              </a:ext>
            </a:extLst>
          </p:cNvPr>
          <p:cNvSpPr/>
          <p:nvPr userDrawn="1"/>
        </p:nvSpPr>
        <p:spPr>
          <a:xfrm>
            <a:off x="7192851" y="1456313"/>
            <a:ext cx="1793651" cy="1793651"/>
          </a:xfrm>
          <a:prstGeom prst="ellipse">
            <a:avLst/>
          </a:prstGeom>
          <a:solidFill>
            <a:srgbClr val="F9A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EA74DAF-FEA2-42EA-8B76-342982BBF21B}"/>
              </a:ext>
            </a:extLst>
          </p:cNvPr>
          <p:cNvSpPr/>
          <p:nvPr userDrawn="1"/>
        </p:nvSpPr>
        <p:spPr>
          <a:xfrm>
            <a:off x="355052" y="2647195"/>
            <a:ext cx="1518823" cy="151882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937478E-29DB-4341-BCA6-0C2FBDE446E7}"/>
              </a:ext>
            </a:extLst>
          </p:cNvPr>
          <p:cNvSpPr/>
          <p:nvPr userDrawn="1"/>
        </p:nvSpPr>
        <p:spPr>
          <a:xfrm>
            <a:off x="1519707" y="1208454"/>
            <a:ext cx="6111025" cy="3402387"/>
          </a:xfrm>
          <a:prstGeom prst="round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8160" y="1712890"/>
            <a:ext cx="4987680" cy="188675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545454"/>
                </a:solidFill>
                <a:latin typeface="Source Sans Pro" panose="020B0503030403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5053" y="4772102"/>
            <a:ext cx="2057400" cy="273844"/>
          </a:xfrm>
        </p:spPr>
        <p:txBody>
          <a:bodyPr/>
          <a:lstStyle>
            <a:lvl1pPr algn="l">
              <a:defRPr sz="900" b="0" i="0">
                <a:solidFill>
                  <a:schemeClr val="tx1"/>
                </a:solidFill>
                <a:latin typeface="Nunito Sans" pitchFamily="2" charset="77"/>
              </a:defRPr>
            </a:lvl1pPr>
          </a:lstStyle>
          <a:p>
            <a:fld id="{F7F84B00-A222-0F41-BC9A-1FD505BAAC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8C7FF0-2C77-214F-87D2-8127E29E1DAB}"/>
              </a:ext>
            </a:extLst>
          </p:cNvPr>
          <p:cNvSpPr/>
          <p:nvPr userDrawn="1"/>
        </p:nvSpPr>
        <p:spPr>
          <a:xfrm>
            <a:off x="0" y="0"/>
            <a:ext cx="9144000" cy="971195"/>
          </a:xfrm>
          <a:prstGeom prst="rect">
            <a:avLst/>
          </a:prstGeom>
          <a:solidFill>
            <a:srgbClr val="EF5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anose="02000000000000000000" pitchFamily="2" charset="0"/>
              <a:cs typeface="Poppins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53" y="303195"/>
            <a:ext cx="8402581" cy="372943"/>
          </a:xfrm>
        </p:spPr>
        <p:txBody>
          <a:bodyPr anchor="t" anchorCtr="0">
            <a:noAutofit/>
          </a:bodyPr>
          <a:lstStyle>
            <a:lvl1pPr algn="l">
              <a:defRPr sz="2400" b="1" i="0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45DFBD-6248-4D4C-9074-5077F4A07D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31635" y="4602785"/>
            <a:ext cx="1543424" cy="44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740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3" userDrawn="1">
          <p15:clr>
            <a:srgbClr val="FBAE40"/>
          </p15:clr>
        </p15:guide>
        <p15:guide id="2" pos="36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E2CDA02-DCA1-4CF3-88F8-F174E5DA7DE6}"/>
              </a:ext>
            </a:extLst>
          </p:cNvPr>
          <p:cNvGrpSpPr/>
          <p:nvPr userDrawn="1"/>
        </p:nvGrpSpPr>
        <p:grpSpPr>
          <a:xfrm>
            <a:off x="2212620" y="266345"/>
            <a:ext cx="4297719" cy="4793928"/>
            <a:chOff x="727699" y="1358438"/>
            <a:chExt cx="2781940" cy="3103139"/>
          </a:xfrm>
          <a:solidFill>
            <a:srgbClr val="EF5D72"/>
          </a:solidFill>
        </p:grpSpPr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ADF24D8D-DE40-46B2-AF0C-24F977D66654}"/>
                </a:ext>
              </a:extLst>
            </p:cNvPr>
            <p:cNvSpPr/>
            <p:nvPr/>
          </p:nvSpPr>
          <p:spPr>
            <a:xfrm rot="8295840">
              <a:off x="2446293" y="3760864"/>
              <a:ext cx="434939" cy="70071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8EA96FC-4739-4DB5-A134-4076CAD2F086}"/>
                </a:ext>
              </a:extLst>
            </p:cNvPr>
            <p:cNvSpPr/>
            <p:nvPr/>
          </p:nvSpPr>
          <p:spPr>
            <a:xfrm>
              <a:off x="727699" y="1358438"/>
              <a:ext cx="2781940" cy="27819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129" y="1574397"/>
            <a:ext cx="3314700" cy="1994705"/>
          </a:xfrm>
        </p:spPr>
        <p:txBody>
          <a:bodyPr anchor="ctr" anchorCtr="0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3ED12-03BE-394E-B770-7A8A0E58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63" y="4767263"/>
            <a:ext cx="2057400" cy="273844"/>
          </a:xfrm>
        </p:spPr>
        <p:txBody>
          <a:bodyPr/>
          <a:lstStyle>
            <a:lvl1pPr algn="l">
              <a:defRPr sz="900" b="0" i="0">
                <a:latin typeface="Nunito Sans" pitchFamily="2" charset="77"/>
              </a:defRPr>
            </a:lvl1pPr>
          </a:lstStyle>
          <a:p>
            <a:fld id="{F7F84B00-A222-0F41-BC9A-1FD505BAAC7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9D43A4-1B92-B049-B036-37F2CDC5D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43146" y="4313446"/>
            <a:ext cx="2057400" cy="59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05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488" y="261789"/>
            <a:ext cx="8296409" cy="402294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D3FE0D3-9598-40B7-92A9-07F2EFF7E9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31635" y="4602785"/>
            <a:ext cx="1543424" cy="44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3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6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3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0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0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2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61" r:id="rId2"/>
    <p:sldLayoutId id="2147483683" r:id="rId3"/>
    <p:sldLayoutId id="2147483672" r:id="rId4"/>
    <p:sldLayoutId id="2147483662" r:id="rId5"/>
    <p:sldLayoutId id="2147483663" r:id="rId6"/>
    <p:sldLayoutId id="2147483664" r:id="rId7"/>
    <p:sldLayoutId id="2147483665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video" Target="https://player.vimeo.com/video/672022047?h=b9d9e126ff&amp;app_id=122963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vimeo.com/672022047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support@carefriends.co.uk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0C4D6176-ADB3-9349-BB08-8F9E2CD6AE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Before showing this presentation to staff, you need to fill in a few details about your company and add your company logo.</a:t>
            </a:r>
          </a:p>
          <a:p>
            <a:endParaRPr lang="en-US" dirty="0"/>
          </a:p>
          <a:p>
            <a:r>
              <a:rPr lang="en-US" dirty="0"/>
              <a:t>Anywhere with</a:t>
            </a:r>
            <a:r>
              <a:rPr lang="en-US" dirty="0">
                <a:highlight>
                  <a:srgbClr val="FF00FF"/>
                </a:highlight>
              </a:rPr>
              <a:t> PURPLE </a:t>
            </a:r>
            <a:r>
              <a:rPr lang="en-US" dirty="0"/>
              <a:t>you need to amend / </a:t>
            </a:r>
            <a:r>
              <a:rPr lang="en-US" dirty="0" err="1"/>
              <a:t>customise</a:t>
            </a:r>
            <a:r>
              <a:rPr lang="en-US" dirty="0"/>
              <a:t> before using….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6D3FBA0-213A-AD4F-ABE2-ECD383E6A7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use this presentation</a:t>
            </a:r>
          </a:p>
        </p:txBody>
      </p:sp>
      <p:pic>
        <p:nvPicPr>
          <p:cNvPr id="3" name="Picture 2" descr="Logo&#10;&#10;Description automatically generated with low confidence">
            <a:extLst>
              <a:ext uri="{FF2B5EF4-FFF2-40B4-BE49-F238E27FC236}">
                <a16:creationId xmlns:a16="http://schemas.microsoft.com/office/drawing/2014/main" id="{A9F6D93B-3D25-4753-8EB2-0FB47EB2B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207" y="4436649"/>
            <a:ext cx="2225448" cy="626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14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D1DA90F-1EE8-A84B-82A1-E3C307C70E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ighlight>
                  <a:srgbClr val="FF00FF"/>
                </a:highlight>
              </a:rPr>
              <a:t>Presenter name and date goes here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DD55B1-B7D4-084C-926E-B20D560A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highlight>
                  <a:srgbClr val="FF00FF"/>
                </a:highlight>
              </a:rPr>
              <a:t>ABC Care </a:t>
            </a:r>
            <a:r>
              <a:rPr lang="en-US" b="1" dirty="0"/>
              <a:t>are launching Care Friends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1F7DBA-388C-4789-B356-8B0D3E93E2B3}"/>
              </a:ext>
            </a:extLst>
          </p:cNvPr>
          <p:cNvSpPr/>
          <p:nvPr/>
        </p:nvSpPr>
        <p:spPr>
          <a:xfrm>
            <a:off x="281354" y="4017108"/>
            <a:ext cx="1078523" cy="936471"/>
          </a:xfrm>
          <a:prstGeom prst="rect">
            <a:avLst/>
          </a:prstGeom>
          <a:solidFill>
            <a:srgbClr val="EF53DC"/>
          </a:solidFill>
          <a:ln>
            <a:solidFill>
              <a:srgbClr val="EF5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70748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B3CD4-FC3C-4222-B8EA-91D84DF80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0B0D551-C1F2-4E52-A03F-E8BF3A8B38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400" dirty="0">
                <a:latin typeface="Poppins" panose="00000500000000000000" pitchFamily="2" charset="0"/>
                <a:cs typeface="Poppins" panose="00000500000000000000" pitchFamily="2" charset="0"/>
              </a:rPr>
              <a:t>What is Care Friends?</a:t>
            </a:r>
            <a:endParaRPr lang="en-GB" dirty="0"/>
          </a:p>
        </p:txBody>
      </p:sp>
      <p:pic>
        <p:nvPicPr>
          <p:cNvPr id="10" name="Picture 9" descr="Shape, circle&#10;&#10;Description automatically generated">
            <a:extLst>
              <a:ext uri="{FF2B5EF4-FFF2-40B4-BE49-F238E27FC236}">
                <a16:creationId xmlns:a16="http://schemas.microsoft.com/office/drawing/2014/main" id="{9E3A9207-59CB-4C68-A6AE-7FEE13D76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4101" y="3699786"/>
            <a:ext cx="623429" cy="70452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452EAAF-377A-4B8B-9D39-7E255EDF50AD}"/>
              </a:ext>
            </a:extLst>
          </p:cNvPr>
          <p:cNvSpPr/>
          <p:nvPr/>
        </p:nvSpPr>
        <p:spPr>
          <a:xfrm>
            <a:off x="281354" y="4249054"/>
            <a:ext cx="976923" cy="704525"/>
          </a:xfrm>
          <a:prstGeom prst="rect">
            <a:avLst/>
          </a:prstGeom>
          <a:solidFill>
            <a:srgbClr val="EF53DC"/>
          </a:solidFill>
          <a:ln>
            <a:solidFill>
              <a:srgbClr val="EF5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PUT YOUR LOO HERE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D9CCCD-B0F5-4B92-A253-D7493B728F9D}"/>
              </a:ext>
            </a:extLst>
          </p:cNvPr>
          <p:cNvSpPr/>
          <p:nvPr/>
        </p:nvSpPr>
        <p:spPr>
          <a:xfrm>
            <a:off x="281354" y="4017108"/>
            <a:ext cx="1078523" cy="936471"/>
          </a:xfrm>
          <a:prstGeom prst="rect">
            <a:avLst/>
          </a:prstGeom>
          <a:solidFill>
            <a:srgbClr val="EF53DC"/>
          </a:solidFill>
          <a:ln>
            <a:solidFill>
              <a:srgbClr val="EF5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PUT YOUR LOGO 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B98205-DA90-474A-A7AD-E60F5F728C6E}"/>
              </a:ext>
            </a:extLst>
          </p:cNvPr>
          <p:cNvSpPr txBox="1"/>
          <p:nvPr/>
        </p:nvSpPr>
        <p:spPr>
          <a:xfrm>
            <a:off x="1898294" y="4618538"/>
            <a:ext cx="5347411" cy="453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If you have trouble playing the video above, please follow this link </a:t>
            </a:r>
            <a:r>
              <a:rPr lang="en-GB" sz="1000" b="1" i="0" u="none" strike="noStrike" dirty="0">
                <a:solidFill>
                  <a:srgbClr val="337AB7"/>
                </a:solidFill>
                <a:effectLst/>
                <a:latin typeface="Muli"/>
                <a:hlinkClick r:id="rId4"/>
              </a:rPr>
              <a:t>https://vimeo.com/672022047</a:t>
            </a:r>
            <a:endParaRPr lang="en-GB" sz="1000" b="1" i="0" u="none" strike="noStrike" dirty="0">
              <a:solidFill>
                <a:srgbClr val="337AB7"/>
              </a:solidFill>
              <a:effectLst/>
              <a:latin typeface="Muli"/>
            </a:endParaRPr>
          </a:p>
          <a:p>
            <a:endParaRPr lang="en-GB" dirty="0"/>
          </a:p>
        </p:txBody>
      </p:sp>
      <p:pic>
        <p:nvPicPr>
          <p:cNvPr id="5" name="Online Media 4" title="Care Friends app promo video for care workers">
            <a:hlinkClick r:id="" action="ppaction://media"/>
            <a:extLst>
              <a:ext uri="{FF2B5EF4-FFF2-40B4-BE49-F238E27FC236}">
                <a16:creationId xmlns:a16="http://schemas.microsoft.com/office/drawing/2014/main" id="{AF2667EA-79B4-4A0B-A5E9-95A01A17802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493139" y="1154819"/>
            <a:ext cx="6157722" cy="346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93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B695BB-B496-4174-A7FC-9D3A977E9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052" y="303195"/>
            <a:ext cx="5287656" cy="372943"/>
          </a:xfrm>
        </p:spPr>
        <p:txBody>
          <a:bodyPr/>
          <a:lstStyle/>
          <a:p>
            <a:r>
              <a:rPr lang="en-GB" dirty="0"/>
              <a:t>Referral rewards  1 point </a:t>
            </a:r>
            <a:r>
              <a:rPr lang="en-GB"/>
              <a:t>= €1</a:t>
            </a:r>
            <a:r>
              <a:rPr lang="en-GB" dirty="0"/>
              <a:t>*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D542424-D5A2-4D13-9838-EA9A2DB90A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423867"/>
              </p:ext>
            </p:extLst>
          </p:nvPr>
        </p:nvGraphicFramePr>
        <p:xfrm>
          <a:off x="406912" y="1061330"/>
          <a:ext cx="8330175" cy="35264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72719">
                  <a:extLst>
                    <a:ext uri="{9D8B030D-6E8A-4147-A177-3AD203B41FA5}">
                      <a16:colId xmlns:a16="http://schemas.microsoft.com/office/drawing/2014/main" val="3255466708"/>
                    </a:ext>
                  </a:extLst>
                </a:gridCol>
                <a:gridCol w="1211384">
                  <a:extLst>
                    <a:ext uri="{9D8B030D-6E8A-4147-A177-3AD203B41FA5}">
                      <a16:colId xmlns:a16="http://schemas.microsoft.com/office/drawing/2014/main" val="4241900679"/>
                    </a:ext>
                  </a:extLst>
                </a:gridCol>
                <a:gridCol w="3446072">
                  <a:extLst>
                    <a:ext uri="{9D8B030D-6E8A-4147-A177-3AD203B41FA5}">
                      <a16:colId xmlns:a16="http://schemas.microsoft.com/office/drawing/2014/main" val="466809710"/>
                    </a:ext>
                  </a:extLst>
                </a:gridCol>
              </a:tblGrid>
              <a:tr h="418568">
                <a:tc>
                  <a:txBody>
                    <a:bodyPr/>
                    <a:lstStyle/>
                    <a:p>
                      <a:pPr algn="ctr"/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Points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Rules**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7049115"/>
                  </a:ext>
                </a:extLst>
              </a:tr>
              <a:tr h="418568">
                <a:tc>
                  <a:txBody>
                    <a:bodyPr/>
                    <a:lstStyle/>
                    <a:p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Sharing a job </a:t>
                      </a:r>
                      <a:r>
                        <a:rPr lang="en-US" sz="1250" b="1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in good faith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Up to </a:t>
                      </a:r>
                      <a:r>
                        <a:rPr lang="en-US" sz="1250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5/10</a:t>
                      </a:r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points per month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Shares must be made fairly.  We can monitor shares and remove points for any unfair sharing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4177595"/>
                  </a:ext>
                </a:extLst>
              </a:tr>
              <a:tr h="418568">
                <a:tc>
                  <a:txBody>
                    <a:bodyPr/>
                    <a:lstStyle/>
                    <a:p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Expression of interest received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Candidates must meet the scheme rules for points to be paid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5386446"/>
                  </a:ext>
                </a:extLst>
              </a:tr>
              <a:tr h="418568">
                <a:tc>
                  <a:txBody>
                    <a:bodyPr/>
                    <a:lstStyle/>
                    <a:p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Successful interview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Unsuccessful interviews and no shows are not eligible for points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7834159"/>
                  </a:ext>
                </a:extLst>
              </a:tr>
              <a:tr h="418568">
                <a:tc>
                  <a:txBody>
                    <a:bodyPr/>
                    <a:lstStyle/>
                    <a:p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Completion of first day’s 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50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0221046"/>
                  </a:ext>
                </a:extLst>
              </a:tr>
              <a:tr h="418568">
                <a:tc>
                  <a:txBody>
                    <a:bodyPr/>
                    <a:lstStyle/>
                    <a:p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Candidate is New to Care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Awarded when your candidate starts work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2627644"/>
                  </a:ext>
                </a:extLst>
              </a:tr>
              <a:tr h="418568">
                <a:tc>
                  <a:txBody>
                    <a:bodyPr/>
                    <a:lstStyle/>
                    <a:p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Candidate stays </a:t>
                      </a:r>
                      <a:r>
                        <a:rPr lang="en-US" sz="1250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3/6/12</a:t>
                      </a:r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months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50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897128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65FCAAA-A806-45E0-A4C1-1F1847513BE4}"/>
              </a:ext>
            </a:extLst>
          </p:cNvPr>
          <p:cNvSpPr txBox="1"/>
          <p:nvPr/>
        </p:nvSpPr>
        <p:spPr>
          <a:xfrm>
            <a:off x="406912" y="4671028"/>
            <a:ext cx="5845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*Points are paid through payroll, therefore the usual tax and national insurance deductions apply.</a:t>
            </a:r>
          </a:p>
          <a:p>
            <a:r>
              <a:rPr lang="en-GB" sz="800" dirty="0"/>
              <a:t>**See the settings section of the app for full scheme rules details</a:t>
            </a:r>
          </a:p>
        </p:txBody>
      </p:sp>
    </p:spTree>
    <p:extLst>
      <p:ext uri="{BB962C8B-B14F-4D97-AF65-F5344CB8AC3E}">
        <p14:creationId xmlns:p14="http://schemas.microsoft.com/office/powerpoint/2010/main" val="2476106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493FC3-DBC6-D44C-93C1-A88C21AA9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4129" y="1943106"/>
            <a:ext cx="3314700" cy="1994705"/>
          </a:xfrm>
        </p:spPr>
        <p:txBody>
          <a:bodyPr>
            <a:normAutofit fontScale="90000"/>
          </a:bodyPr>
          <a:lstStyle/>
          <a:p>
            <a:r>
              <a:rPr lang="en-US" dirty="0"/>
              <a:t>Let’s download the app together…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52EAB7-3C83-D847-96A4-E31654806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E7080690-CA1A-4EDB-9134-BC2973FAA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0339" y="4396269"/>
            <a:ext cx="2384651" cy="6717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0436418-57F4-4C8C-A113-9F5FA1F0E77E}"/>
              </a:ext>
            </a:extLst>
          </p:cNvPr>
          <p:cNvSpPr/>
          <p:nvPr/>
        </p:nvSpPr>
        <p:spPr>
          <a:xfrm>
            <a:off x="281354" y="4017108"/>
            <a:ext cx="1078523" cy="936471"/>
          </a:xfrm>
          <a:prstGeom prst="rect">
            <a:avLst/>
          </a:prstGeom>
          <a:solidFill>
            <a:srgbClr val="EF53DC"/>
          </a:solidFill>
          <a:ln>
            <a:solidFill>
              <a:srgbClr val="EF5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13846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B3CD4-FC3C-4222-B8EA-91D84DF80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0B0D551-C1F2-4E52-A03F-E8BF3A8B3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053" y="188613"/>
            <a:ext cx="8402581" cy="372943"/>
          </a:xfrm>
        </p:spPr>
        <p:txBody>
          <a:bodyPr/>
          <a:lstStyle/>
          <a:p>
            <a:r>
              <a:rPr lang="en-GB" sz="2400" dirty="0">
                <a:latin typeface="Poppins" panose="00000500000000000000" pitchFamily="2" charset="0"/>
                <a:cs typeface="Poppins" panose="00000500000000000000" pitchFamily="2" charset="0"/>
              </a:rPr>
              <a:t>Scan this QR code and follow the simple instructions to register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2ADCA4-E3E6-4092-9C51-461EF1C444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60" t="2534" r="3960" b="2794"/>
          <a:stretch/>
        </p:blipFill>
        <p:spPr>
          <a:xfrm>
            <a:off x="2964425" y="1253614"/>
            <a:ext cx="3215149" cy="3305636"/>
          </a:xfrm>
          <a:prstGeom prst="rect">
            <a:avLst/>
          </a:prstGeom>
        </p:spPr>
      </p:pic>
      <p:pic>
        <p:nvPicPr>
          <p:cNvPr id="10" name="Picture 9" descr="Shape, circle&#10;&#10;Description automatically generated">
            <a:extLst>
              <a:ext uri="{FF2B5EF4-FFF2-40B4-BE49-F238E27FC236}">
                <a16:creationId xmlns:a16="http://schemas.microsoft.com/office/drawing/2014/main" id="{9E3A9207-59CB-4C68-A6AE-7FEE13D76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117309" y="2816095"/>
            <a:ext cx="1482213" cy="157349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B25D507-E441-4DFC-9132-31C431DB292F}"/>
              </a:ext>
            </a:extLst>
          </p:cNvPr>
          <p:cNvSpPr txBox="1"/>
          <p:nvPr/>
        </p:nvSpPr>
        <p:spPr>
          <a:xfrm>
            <a:off x="6336899" y="3082052"/>
            <a:ext cx="1105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Scan me to register in 60 seconds!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573E02-29A5-46DB-89C7-E96BBD28E46B}"/>
              </a:ext>
            </a:extLst>
          </p:cNvPr>
          <p:cNvSpPr txBox="1"/>
          <p:nvPr/>
        </p:nvSpPr>
        <p:spPr>
          <a:xfrm>
            <a:off x="234711" y="1137804"/>
            <a:ext cx="27297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highlight>
                  <a:srgbClr val="EF53DC"/>
                </a:highlight>
              </a:rPr>
              <a:t>Note: Use this QR code if you have uploaded your staff list to your portal.</a:t>
            </a:r>
          </a:p>
          <a:p>
            <a:endParaRPr lang="en-GB" sz="1100" dirty="0">
              <a:highlight>
                <a:srgbClr val="EF53DC"/>
              </a:highlight>
            </a:endParaRPr>
          </a:p>
          <a:p>
            <a:r>
              <a:rPr lang="en-GB" sz="1100" dirty="0">
                <a:highlight>
                  <a:srgbClr val="EF53DC"/>
                </a:highlight>
              </a:rPr>
              <a:t>If you have not uploaded your staff list and you are using your ‘magic’ invite link to enable your staff to register, please contact us on </a:t>
            </a:r>
            <a:r>
              <a:rPr lang="en-GB" sz="1100" dirty="0">
                <a:highlight>
                  <a:srgbClr val="EF53DC"/>
                </a:highlight>
                <a:hlinkClick r:id="rId4"/>
              </a:rPr>
              <a:t>support@carefriends.co.uk</a:t>
            </a:r>
            <a:r>
              <a:rPr lang="en-GB" sz="1100" dirty="0">
                <a:highlight>
                  <a:srgbClr val="EF53DC"/>
                </a:highlight>
              </a:rPr>
              <a:t> for a custom QR code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7A9C9E-B659-4390-9FA4-2D28ABEF9D86}"/>
              </a:ext>
            </a:extLst>
          </p:cNvPr>
          <p:cNvSpPr/>
          <p:nvPr/>
        </p:nvSpPr>
        <p:spPr>
          <a:xfrm>
            <a:off x="281354" y="4017108"/>
            <a:ext cx="1078523" cy="936471"/>
          </a:xfrm>
          <a:prstGeom prst="rect">
            <a:avLst/>
          </a:prstGeom>
          <a:solidFill>
            <a:srgbClr val="EF53DC"/>
          </a:solidFill>
          <a:ln>
            <a:solidFill>
              <a:srgbClr val="EF5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761794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1A5820-F8A0-46A7-A415-92AC6D134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161" y="1072952"/>
            <a:ext cx="3962142" cy="1994705"/>
          </a:xfrm>
        </p:spPr>
        <p:txBody>
          <a:bodyPr/>
          <a:lstStyle/>
          <a:p>
            <a:r>
              <a:rPr lang="en-GB" dirty="0"/>
              <a:t>Need help?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6D000B-2D20-4836-BCF0-68087337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40EB6C-F294-4926-9E0B-C8D60A6815E0}"/>
              </a:ext>
            </a:extLst>
          </p:cNvPr>
          <p:cNvSpPr txBox="1"/>
          <p:nvPr/>
        </p:nvSpPr>
        <p:spPr>
          <a:xfrm>
            <a:off x="2240655" y="2412340"/>
            <a:ext cx="4299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 Care Friends Champion is </a:t>
            </a:r>
          </a:p>
          <a:p>
            <a:pPr algn="ctr"/>
            <a:r>
              <a:rPr lang="en-GB" sz="1800" dirty="0">
                <a:solidFill>
                  <a:schemeClr val="bg1"/>
                </a:solidFill>
                <a:highlight>
                  <a:srgbClr val="EF53DC"/>
                </a:highlight>
                <a:latin typeface="Poppins" panose="00000500000000000000" pitchFamily="2" charset="0"/>
                <a:cs typeface="Poppins" panose="00000500000000000000" pitchFamily="2" charset="0"/>
              </a:rPr>
              <a:t>Insert name, contact details and photo here</a:t>
            </a:r>
          </a:p>
          <a:p>
            <a:pPr algn="ctr"/>
            <a:endParaRPr lang="en-GB" sz="18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2C02AD-7BF1-435F-8173-71E14C36B73B}"/>
              </a:ext>
            </a:extLst>
          </p:cNvPr>
          <p:cNvSpPr/>
          <p:nvPr/>
        </p:nvSpPr>
        <p:spPr>
          <a:xfrm>
            <a:off x="281354" y="4017108"/>
            <a:ext cx="1078523" cy="936471"/>
          </a:xfrm>
          <a:prstGeom prst="rect">
            <a:avLst/>
          </a:prstGeom>
          <a:solidFill>
            <a:srgbClr val="EF53DC"/>
          </a:solidFill>
          <a:ln>
            <a:solidFill>
              <a:srgbClr val="EF5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54725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are Friends">
      <a:dk1>
        <a:srgbClr val="323232"/>
      </a:dk1>
      <a:lt1>
        <a:srgbClr val="FFFFFF"/>
      </a:lt1>
      <a:dk2>
        <a:srgbClr val="6B6B6B"/>
      </a:dk2>
      <a:lt2>
        <a:srgbClr val="E7E6E6"/>
      </a:lt2>
      <a:accent1>
        <a:srgbClr val="DD4563"/>
      </a:accent1>
      <a:accent2>
        <a:srgbClr val="EE5D71"/>
      </a:accent2>
      <a:accent3>
        <a:srgbClr val="FFC000"/>
      </a:accent3>
      <a:accent4>
        <a:srgbClr val="F7AE5A"/>
      </a:accent4>
      <a:accent5>
        <a:srgbClr val="66BDA3"/>
      </a:accent5>
      <a:accent6>
        <a:srgbClr val="66BDA3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47179</TotalTime>
  <Words>333</Words>
  <Application>Microsoft Office PowerPoint</Application>
  <PresentationFormat>On-screen Show (16:9)</PresentationFormat>
  <Paragraphs>52</Paragraphs>
  <Slides>7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Muli</vt:lpstr>
      <vt:lpstr>Nunito Sans</vt:lpstr>
      <vt:lpstr>Poppins</vt:lpstr>
      <vt:lpstr>Source Sans Pro</vt:lpstr>
      <vt:lpstr>Office Theme</vt:lpstr>
      <vt:lpstr>How to use this presentation</vt:lpstr>
      <vt:lpstr>ABC Care are launching Care Friends</vt:lpstr>
      <vt:lpstr>What is Care Friends?</vt:lpstr>
      <vt:lpstr>Referral rewards  1 point = €1*</vt:lpstr>
      <vt:lpstr>Let’s download the app together…  </vt:lpstr>
      <vt:lpstr>Scan this QR code and follow the simple instructions to register</vt:lpstr>
      <vt:lpstr>Need help?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lauren verdin</cp:lastModifiedBy>
  <cp:revision>345</cp:revision>
  <dcterms:created xsi:type="dcterms:W3CDTF">2019-05-19T09:55:15Z</dcterms:created>
  <dcterms:modified xsi:type="dcterms:W3CDTF">2022-03-03T13:03:06Z</dcterms:modified>
</cp:coreProperties>
</file>